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967" r:id="rId4"/>
    <p:sldId id="969" r:id="rId5"/>
    <p:sldId id="970" r:id="rId6"/>
    <p:sldId id="973" r:id="rId7"/>
    <p:sldId id="975" r:id="rId8"/>
    <p:sldId id="972" r:id="rId9"/>
    <p:sldId id="968" r:id="rId10"/>
    <p:sldId id="976" r:id="rId11"/>
    <p:sldId id="978" r:id="rId12"/>
    <p:sldId id="977" r:id="rId13"/>
    <p:sldId id="979" r:id="rId14"/>
    <p:sldId id="981" r:id="rId15"/>
    <p:sldId id="983" r:id="rId16"/>
    <p:sldId id="971" r:id="rId17"/>
    <p:sldId id="974" r:id="rId18"/>
    <p:sldId id="310" r:id="rId1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0032"/>
    <a:srgbClr val="910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2" autoAdjust="0"/>
    <p:restoredTop sz="82510" autoAdjust="0"/>
  </p:normalViewPr>
  <p:slideViewPr>
    <p:cSldViewPr snapToGrid="0">
      <p:cViewPr varScale="1">
        <p:scale>
          <a:sx n="103" d="100"/>
          <a:sy n="103" d="100"/>
        </p:scale>
        <p:origin x="11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A390B-CF74-9945-B363-7B41B55CBF71}" type="datetimeFigureOut">
              <a:rPr kumimoji="1" lang="ko-Kore-KR" altLang="en-US" smtClean="0"/>
              <a:t>2023. 8. 5.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91904-9834-F941-B4D8-522E2EEF01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677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1314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8728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5278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2084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582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5562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609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0765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5821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7265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8183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28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7322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3054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3262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3152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0444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2985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41297-A41B-ABA8-E9C8-305014C7A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22BFB5-5D24-EDFD-B58E-B336C974C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DFCD32-3BB0-07CC-1319-48158CF2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2023. 8. 5.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22E24B-782C-750E-CB10-8C5BCD652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02478E-8565-44A5-551E-285757E0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9081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E9955-8DA5-6162-5A84-1C932CA8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1EC4C7-B3F1-2AF0-57AE-06D2686FD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3448B3-7C37-0885-F784-37561426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2023. 8. 5.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6543EF-7382-3C4D-3229-3AEE2C094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4ECD0-21ED-81E9-72FE-E2214BBB0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754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0A09E3-F336-F81B-F1D2-2F28244184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ED025E-59C9-BF78-D2F5-B254FA1B6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3B987-F1A4-0563-83BE-0286ECD7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2023. 8. 5.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07EEBD-C558-5E66-5D04-DD6B582A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5FC008-7299-BA5A-CF46-6BEC26EDF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848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10CE1-271D-F56E-3D04-EB5D6F1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FB299B-C912-575D-A0B3-332753157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C9ED11-32EF-478F-8798-BB15B9E3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2023. 8. 5.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96436-369D-5458-BEF2-4CB0224E3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B912E-70F9-2154-37AE-1E09F190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1504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F945E-653F-E3EF-91E0-781DF7C1D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45613C-BAB0-DEC0-3C8C-10E623F48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FD9602-189D-F8B0-2323-7CB954A8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2023. 8. 5.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1E33F6-791D-F45F-6069-D9AB1B484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C8445E-5C1E-3964-7140-2528A741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5740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6E816-935D-4AD1-2C0D-345667BE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EEFAB9-6F6F-4BB4-5BBA-FE166B0A1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240DEF-F016-9130-A46E-7CBE15BFD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552F3A-F51E-52DF-D072-80F82201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2023. 8. 5.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10E796-F968-31BE-54F8-C81D598F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B09235-B1C0-451F-A499-092AA320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83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74A68-83F6-4970-069E-D0BFF667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EE96BE-E9F7-1A64-8DF0-BA274C3F3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1963FA-51D1-F4AE-8972-7EBDC9ADC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B3C9C7-3150-6655-D4CB-1D18F4BD7A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EBA4A2-7395-A074-1A41-C77C1866B9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2A5E28-46E0-F124-E0ED-EFAFEA49E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2023. 8. 5.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FDC54D-6F03-CD5D-18CE-89B9596CC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6C8A70-F445-5171-71AA-135258B6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66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16DBA-F9D8-BCFD-019C-E3A13FA88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A26EFE-71D6-D271-87BA-97D4D207C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2023. 8. 5.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C70221-3978-F920-EA39-2E8B5141B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7AA19C-BA0D-5AF5-6B4F-4EC6D8F4C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8139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0823B52-F4E2-4139-A4BD-41493FDD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2023. 8. 5.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B82F57-AD0B-8D4C-4F2F-A867F0A2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E2035D-A4DA-824B-ED19-6386BBBD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043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2B919-7B5A-0F02-37A7-52153FB4E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74F9F7-61BE-DDD3-E390-A69452F4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9EF6AD-6116-337A-2E4C-B07B79656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058B08-12EC-9781-B7A0-3C38BF8C5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2023. 8. 5.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3455D6-FF8A-24DA-05EF-15B545158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E44EF0-EEFA-AE47-A91E-17959BC1C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138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66E63-4B73-09DB-18A6-6BB8DCBE9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566100-065D-AA15-066E-DD9C5D9883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7AD90D-6768-1D87-F973-A84288177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AC0705-804F-A512-E762-6E57E000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2023. 8. 5.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F113B0-4B4F-204F-49F6-4F22173E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07010F-3DD0-335E-A569-5C87D351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925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05D66A-D726-AE20-DFC2-B04B0F49F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1316F4-B74B-DC49-62FC-95F978C2C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7AD4C-50F4-3927-BDDD-F882938FE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1AEA0-DA8C-7F47-8737-370E538115CC}" type="datetimeFigureOut">
              <a:rPr kumimoji="1" lang="ko-Kore-KR" altLang="en-US" smtClean="0"/>
              <a:t>2023. 8. 5.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B1E8A8-4C58-2C5C-A033-E41E595EA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F8D107-18AA-082B-93DB-208A09FA3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95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832C3D-5B9B-2FBD-8F58-9C9445F8E4B9}"/>
              </a:ext>
            </a:extLst>
          </p:cNvPr>
          <p:cNvSpPr txBox="1"/>
          <p:nvPr/>
        </p:nvSpPr>
        <p:spPr>
          <a:xfrm>
            <a:off x="3648073" y="1581121"/>
            <a:ext cx="4895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Monte-</a:t>
            </a:r>
            <a:r>
              <a:rPr kumimoji="1" lang="en-US" altLang="ko-Kore-KR" sz="3600" b="1" dirty="0" err="1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carlo</a:t>
            </a:r>
            <a:r>
              <a:rPr kumimoji="1" lang="en-US" altLang="ko-Kore-KR" sz="3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Dropout</a:t>
            </a:r>
            <a:endParaRPr kumimoji="1" lang="ko-Kore-KR" altLang="en-US" sz="3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C3A23A2-8ED8-F2A0-43EF-8288CE89B3BF}"/>
              </a:ext>
            </a:extLst>
          </p:cNvPr>
          <p:cNvCxnSpPr>
            <a:cxnSpLocks/>
          </p:cNvCxnSpPr>
          <p:nvPr/>
        </p:nvCxnSpPr>
        <p:spPr>
          <a:xfrm>
            <a:off x="-64780" y="2912822"/>
            <a:ext cx="8266672" cy="0"/>
          </a:xfrm>
          <a:prstGeom prst="line">
            <a:avLst/>
          </a:prstGeom>
          <a:ln w="127000">
            <a:gradFill>
              <a:gsLst>
                <a:gs pos="1000">
                  <a:schemeClr val="accent5">
                    <a:lumMod val="75000"/>
                  </a:schemeClr>
                </a:gs>
                <a:gs pos="8000">
                  <a:srgbClr val="0070C0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1949DC1-3A27-E1DA-A2B3-BF00E1456998}"/>
              </a:ext>
            </a:extLst>
          </p:cNvPr>
          <p:cNvCxnSpPr>
            <a:cxnSpLocks/>
          </p:cNvCxnSpPr>
          <p:nvPr/>
        </p:nvCxnSpPr>
        <p:spPr>
          <a:xfrm flipH="1" flipV="1">
            <a:off x="3999216" y="802314"/>
            <a:ext cx="8266672" cy="0"/>
          </a:xfrm>
          <a:prstGeom prst="line">
            <a:avLst/>
          </a:prstGeom>
          <a:ln w="1270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FA77D7E-3B25-184D-146E-EF62BE39AEE6}"/>
              </a:ext>
            </a:extLst>
          </p:cNvPr>
          <p:cNvSpPr txBox="1"/>
          <p:nvPr/>
        </p:nvSpPr>
        <p:spPr>
          <a:xfrm>
            <a:off x="4908378" y="3637232"/>
            <a:ext cx="28745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DILAB 1901611</a:t>
            </a:r>
            <a:r>
              <a:rPr kumimoji="1"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조준영</a:t>
            </a:r>
            <a:endParaRPr kumimoji="1" lang="en-US" altLang="ko-KR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/>
            <a:endParaRPr kumimoji="1" lang="en-US" altLang="ko-KR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/>
            <a:r>
              <a:rPr kumimoji="1" lang="en-US" altLang="ko-KR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2023.08.05</a:t>
            </a:r>
          </a:p>
        </p:txBody>
      </p:sp>
    </p:spTree>
    <p:extLst>
      <p:ext uri="{BB962C8B-B14F-4D97-AF65-F5344CB8AC3E}">
        <p14:creationId xmlns:p14="http://schemas.microsoft.com/office/powerpoint/2010/main" val="3761941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MC Dropout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1" name="AutoShape 2" descr="Deep learning 10 (i2tutorials)">
            <a:extLst>
              <a:ext uri="{FF2B5EF4-FFF2-40B4-BE49-F238E27FC236}">
                <a16:creationId xmlns:a16="http://schemas.microsoft.com/office/drawing/2014/main" id="{31BB66B1-5D77-0EDD-629A-C26765015D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D6CA5E-D694-8060-1B70-4F9A24917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14" y="1193254"/>
            <a:ext cx="9565172" cy="45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B8EF60-11C5-7649-407E-6BB32EEEA6B0}"/>
              </a:ext>
            </a:extLst>
          </p:cNvPr>
          <p:cNvSpPr txBox="1"/>
          <p:nvPr/>
        </p:nvSpPr>
        <p:spPr>
          <a:xfrm>
            <a:off x="3650580" y="5979410"/>
            <a:ext cx="519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목표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BNN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posterior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p(w | X, Y)</a:t>
            </a:r>
            <a:r>
              <a:rPr kumimoji="1" lang="ko-KR" altLang="en-US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찾는 것</a:t>
            </a:r>
            <a:endParaRPr kumimoji="1" lang="ko-Kore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6973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MC Dropout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1" name="AutoShape 2" descr="Deep learning 10 (i2tutorials)">
            <a:extLst>
              <a:ext uri="{FF2B5EF4-FFF2-40B4-BE49-F238E27FC236}">
                <a16:creationId xmlns:a16="http://schemas.microsoft.com/office/drawing/2014/main" id="{31BB66B1-5D77-0EDD-629A-C26765015D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33B3676-FB9D-6739-606D-52ACBA2E8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26" y="1791510"/>
            <a:ext cx="6628199" cy="327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825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MC Dropout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1" name="AutoShape 2" descr="Deep learning 10 (i2tutorials)">
            <a:extLst>
              <a:ext uri="{FF2B5EF4-FFF2-40B4-BE49-F238E27FC236}">
                <a16:creationId xmlns:a16="http://schemas.microsoft.com/office/drawing/2014/main" id="{31BB66B1-5D77-0EDD-629A-C26765015D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8F93B-AADB-AC04-E7C0-9429E5E30D1E}"/>
              </a:ext>
            </a:extLst>
          </p:cNvPr>
          <p:cNvSpPr txBox="1"/>
          <p:nvPr/>
        </p:nvSpPr>
        <p:spPr>
          <a:xfrm>
            <a:off x="3288877" y="4785540"/>
            <a:ext cx="53094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BNN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posterior</a:t>
            </a:r>
            <a:r>
              <a:rPr kumimoji="1" lang="ko-KR" altLang="en-US" sz="16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구하는 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task</a:t>
            </a:r>
            <a:r>
              <a:rPr kumimoji="1" lang="ko-KR" altLang="en-US" sz="16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endParaRPr kumimoji="1"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/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 Variational </a:t>
            </a:r>
            <a:r>
              <a:rPr kumimoji="1" lang="en-US" altLang="ko-KR" sz="16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distributio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인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q(w)</a:t>
            </a:r>
            <a:r>
              <a:rPr kumimoji="1" lang="ko-KR" altLang="en-US" sz="16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구하는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task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 변경</a:t>
            </a:r>
            <a:endParaRPr kumimoji="1"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/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 </a:t>
            </a:r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ELBO</a:t>
            </a:r>
            <a:r>
              <a:rPr kumimoji="1" lang="ko-KR" altLang="en-US" sz="16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maximize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하는 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task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 변경</a:t>
            </a:r>
            <a:endParaRPr kumimoji="1"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/>
            <a:endParaRPr kumimoji="1" lang="en-US" altLang="ko-Kore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/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빨간 색 부분이 </a:t>
            </a:r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likelihood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 (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이걸 먼저 구해야 함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  <a:endParaRPr kumimoji="1" lang="ko-Kore-KR" altLang="en-US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5075D90-AF1C-B515-86F1-A0400B15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392" y="2622642"/>
            <a:ext cx="7930415" cy="161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380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MC Dropout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1" name="AutoShape 2" descr="Deep learning 10 (i2tutorials)">
            <a:extLst>
              <a:ext uri="{FF2B5EF4-FFF2-40B4-BE49-F238E27FC236}">
                <a16:creationId xmlns:a16="http://schemas.microsoft.com/office/drawing/2014/main" id="{31BB66B1-5D77-0EDD-629A-C26765015D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8F93B-AADB-AC04-E7C0-9429E5E30D1E}"/>
              </a:ext>
            </a:extLst>
          </p:cNvPr>
          <p:cNvSpPr txBox="1"/>
          <p:nvPr/>
        </p:nvSpPr>
        <p:spPr>
          <a:xfrm>
            <a:off x="2623641" y="4727793"/>
            <a:ext cx="66399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구한 </a:t>
            </a:r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likelihood</a:t>
            </a:r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 </a:t>
            </a:r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ELBO</a:t>
            </a:r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 적용</a:t>
            </a:r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pPr algn="ctr"/>
            <a:endParaRPr kumimoji="1" lang="en-US" altLang="ko-Kore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/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 때 </a:t>
            </a:r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W</a:t>
            </a:r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 대해 적분을 하려고 하는데 쉽지 않음</a:t>
            </a:r>
            <a:endParaRPr kumimoji="1" lang="en-US" altLang="ko-Kore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/>
            <a:endParaRPr kumimoji="1" lang="en-US" altLang="ko-Kore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/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BNN</a:t>
            </a:r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가정했기 때문에 </a:t>
            </a:r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W</a:t>
            </a:r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가 가우시안 분포를 따른다는 것을 알 수 있음</a:t>
            </a:r>
            <a:endParaRPr kumimoji="1" lang="en-US" altLang="ko-Kore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4C8741D-BFDB-A15C-BA22-33F52927E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993" y="1623711"/>
            <a:ext cx="8394014" cy="277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608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MC Dropout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1" name="AutoShape 2" descr="Deep learning 10 (i2tutorials)">
            <a:extLst>
              <a:ext uri="{FF2B5EF4-FFF2-40B4-BE49-F238E27FC236}">
                <a16:creationId xmlns:a16="http://schemas.microsoft.com/office/drawing/2014/main" id="{31BB66B1-5D77-0EDD-629A-C26765015D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8F93B-AADB-AC04-E7C0-9429E5E30D1E}"/>
              </a:ext>
            </a:extLst>
          </p:cNvPr>
          <p:cNvSpPr txBox="1"/>
          <p:nvPr/>
        </p:nvSpPr>
        <p:spPr>
          <a:xfrm>
            <a:off x="2368056" y="6100346"/>
            <a:ext cx="7455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-</a:t>
            </a:r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parameterization trick</a:t>
            </a:r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이용하여 </a:t>
            </a:r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w</a:t>
            </a:r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 고정된 </a:t>
            </a:r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theta</a:t>
            </a:r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와 </a:t>
            </a:r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epsilon</a:t>
            </a:r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으로 분할</a:t>
            </a:r>
            <a:endParaRPr kumimoji="1" lang="en-US" altLang="ko-Kore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602E846-390A-40FA-C61F-16916EE22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371600"/>
            <a:ext cx="72009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964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MC Dropout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1" name="AutoShape 2" descr="Deep learning 10 (i2tutorials)">
            <a:extLst>
              <a:ext uri="{FF2B5EF4-FFF2-40B4-BE49-F238E27FC236}">
                <a16:creationId xmlns:a16="http://schemas.microsoft.com/office/drawing/2014/main" id="{31BB66B1-5D77-0EDD-629A-C26765015D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8F93B-AADB-AC04-E7C0-9429E5E30D1E}"/>
              </a:ext>
            </a:extLst>
          </p:cNvPr>
          <p:cNvSpPr txBox="1"/>
          <p:nvPr/>
        </p:nvSpPr>
        <p:spPr>
          <a:xfrm>
            <a:off x="2610930" y="5518548"/>
            <a:ext cx="6970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Re-parameterization trick</a:t>
            </a:r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</a:t>
            </a:r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사용하여 </a:t>
            </a:r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</a:t>
            </a:r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개의 </a:t>
            </a:r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term</a:t>
            </a:r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으로 분리함</a:t>
            </a:r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pPr algn="ctr"/>
            <a:endParaRPr kumimoji="1" lang="en-US" altLang="ko-Kore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/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확률변수 </a:t>
            </a:r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z1, z2</a:t>
            </a:r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 사용한 </a:t>
            </a:r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Dropout</a:t>
            </a:r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으로부터  </a:t>
            </a:r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Randomness</a:t>
            </a:r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 얻을 수 있음</a:t>
            </a:r>
            <a:endParaRPr kumimoji="1" lang="en-US" altLang="ko-Kore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59D22ED-3AA3-6065-7705-ADD060B75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2006600"/>
            <a:ext cx="113030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924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MC Dropout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1" name="AutoShape 2" descr="Deep learning 10 (i2tutorials)">
            <a:extLst>
              <a:ext uri="{FF2B5EF4-FFF2-40B4-BE49-F238E27FC236}">
                <a16:creationId xmlns:a16="http://schemas.microsoft.com/office/drawing/2014/main" id="{31BB66B1-5D77-0EDD-629A-C26765015D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9850247-5190-FA36-F349-42BF9C134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543050"/>
            <a:ext cx="107442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609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MC Dropout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1" name="AutoShape 2" descr="Deep learning 10 (i2tutorials)">
            <a:extLst>
              <a:ext uri="{FF2B5EF4-FFF2-40B4-BE49-F238E27FC236}">
                <a16:creationId xmlns:a16="http://schemas.microsoft.com/office/drawing/2014/main" id="{31BB66B1-5D77-0EDD-629A-C26765015D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8F068A3-4467-AEB6-A0A7-E674E2724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24" y="1385475"/>
            <a:ext cx="10700951" cy="439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3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832C3D-5B9B-2FBD-8F58-9C9445F8E4B9}"/>
              </a:ext>
            </a:extLst>
          </p:cNvPr>
          <p:cNvSpPr txBox="1"/>
          <p:nvPr/>
        </p:nvSpPr>
        <p:spPr>
          <a:xfrm>
            <a:off x="4914428" y="1581121"/>
            <a:ext cx="2363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Thankyou</a:t>
            </a:r>
            <a:endParaRPr kumimoji="1" lang="ko-Kore-KR" altLang="en-US" sz="3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C3A23A2-8ED8-F2A0-43EF-8288CE89B3BF}"/>
              </a:ext>
            </a:extLst>
          </p:cNvPr>
          <p:cNvCxnSpPr>
            <a:cxnSpLocks/>
          </p:cNvCxnSpPr>
          <p:nvPr/>
        </p:nvCxnSpPr>
        <p:spPr>
          <a:xfrm>
            <a:off x="-64780" y="2912822"/>
            <a:ext cx="8266672" cy="0"/>
          </a:xfrm>
          <a:prstGeom prst="line">
            <a:avLst/>
          </a:prstGeom>
          <a:ln w="127000">
            <a:gradFill>
              <a:gsLst>
                <a:gs pos="1000">
                  <a:schemeClr val="accent5">
                    <a:lumMod val="75000"/>
                  </a:schemeClr>
                </a:gs>
                <a:gs pos="8000">
                  <a:srgbClr val="0070C0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1949DC1-3A27-E1DA-A2B3-BF00E1456998}"/>
              </a:ext>
            </a:extLst>
          </p:cNvPr>
          <p:cNvCxnSpPr>
            <a:cxnSpLocks/>
          </p:cNvCxnSpPr>
          <p:nvPr/>
        </p:nvCxnSpPr>
        <p:spPr>
          <a:xfrm flipH="1" flipV="1">
            <a:off x="3999216" y="802314"/>
            <a:ext cx="8266672" cy="0"/>
          </a:xfrm>
          <a:prstGeom prst="line">
            <a:avLst/>
          </a:prstGeom>
          <a:ln w="1270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E7E66E27-C92B-716E-27DA-7C783A4CA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14" y="9066"/>
            <a:ext cx="744682" cy="7932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70F8F8-FA10-857C-AA5A-4A4F0B202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460" y="7816"/>
            <a:ext cx="793248" cy="79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FF027E07-6A0D-2F19-DB31-6D913CC679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80" t="31704" r="67819" b="55179"/>
          <a:stretch/>
        </p:blipFill>
        <p:spPr>
          <a:xfrm>
            <a:off x="126967" y="158409"/>
            <a:ext cx="950749" cy="48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42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762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목        차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A61D15-9A08-A5D1-1A4F-8386C9306EB5}"/>
              </a:ext>
            </a:extLst>
          </p:cNvPr>
          <p:cNvSpPr txBox="1"/>
          <p:nvPr/>
        </p:nvSpPr>
        <p:spPr>
          <a:xfrm>
            <a:off x="1118661" y="1318102"/>
            <a:ext cx="2550698" cy="270830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kumimoji="1" lang="en-US" altLang="ko-KR" sz="2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Uncertainty</a:t>
            </a:r>
            <a:endParaRPr kumimoji="1" lang="en-US" altLang="ko-KR" sz="2400" b="1" dirty="0">
              <a:solidFill>
                <a:srgbClr val="555555"/>
              </a:solidFill>
              <a:latin typeface="Helvetica Neue" panose="02000503000000020004" pitchFamily="2" charset="0"/>
              <a:ea typeface="S-Core Dream 4 Regular" panose="020B0203030302020204" pitchFamily="34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kumimoji="1" lang="en-US" altLang="ko-KR" sz="2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Bayesian NN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kumimoji="1" lang="en-US" altLang="ko-KR" sz="2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MC Dropout</a:t>
            </a:r>
          </a:p>
        </p:txBody>
      </p:sp>
    </p:spTree>
    <p:extLst>
      <p:ext uri="{BB962C8B-B14F-4D97-AF65-F5344CB8AC3E}">
        <p14:creationId xmlns:p14="http://schemas.microsoft.com/office/powerpoint/2010/main" val="1447851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Uncertainty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1" name="AutoShape 2" descr="Deep learning 10 (i2tutorials)">
            <a:extLst>
              <a:ext uri="{FF2B5EF4-FFF2-40B4-BE49-F238E27FC236}">
                <a16:creationId xmlns:a16="http://schemas.microsoft.com/office/drawing/2014/main" id="{31BB66B1-5D77-0EDD-629A-C26765015D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34021FC3-0BB6-8E40-4AAE-D1799B8F1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06" y="2320587"/>
            <a:ext cx="10306587" cy="252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0CFDBA-275F-E981-11D5-0230469D546F}"/>
              </a:ext>
            </a:extLst>
          </p:cNvPr>
          <p:cNvSpPr txBox="1"/>
          <p:nvPr/>
        </p:nvSpPr>
        <p:spPr>
          <a:xfrm>
            <a:off x="2471351" y="5109312"/>
            <a:ext cx="7261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uncertainty</a:t>
            </a:r>
            <a:r>
              <a:rPr kumimoji="1" lang="ko-KR" altLang="en-US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고려하지 않았다면 고양이와 가장 닮은 강아지를 출력</a:t>
            </a:r>
            <a:endParaRPr kumimoji="1" lang="ko-Kore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D6317-CE63-8F67-9BDA-FB327FA73ECD}"/>
              </a:ext>
            </a:extLst>
          </p:cNvPr>
          <p:cNvSpPr txBox="1"/>
          <p:nvPr/>
        </p:nvSpPr>
        <p:spPr>
          <a:xfrm>
            <a:off x="3138986" y="5555062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uncertainty</a:t>
            </a:r>
            <a:r>
              <a:rPr kumimoji="1" lang="ko-KR" altLang="en-US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고려하였다면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“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모른다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”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라 대답해야 함</a:t>
            </a:r>
            <a:endParaRPr kumimoji="1" lang="ko-Kore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F57ECC-2378-9BFA-D980-ED9228574B70}"/>
              </a:ext>
            </a:extLst>
          </p:cNvPr>
          <p:cNvSpPr txBox="1"/>
          <p:nvPr/>
        </p:nvSpPr>
        <p:spPr>
          <a:xfrm>
            <a:off x="3534126" y="6082865"/>
            <a:ext cx="4818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즉 모델의 결과가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reliable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한지 측정하는 도구</a:t>
            </a:r>
            <a:endParaRPr kumimoji="1" lang="ko-Kore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5852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Uncertainty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1" name="AutoShape 2" descr="Deep learning 10 (i2tutorials)">
            <a:extLst>
              <a:ext uri="{FF2B5EF4-FFF2-40B4-BE49-F238E27FC236}">
                <a16:creationId xmlns:a16="http://schemas.microsoft.com/office/drawing/2014/main" id="{31BB66B1-5D77-0EDD-629A-C26765015D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96B6BE7E-8B51-1210-21C3-CBF90F50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833" y="1697311"/>
            <a:ext cx="4687784" cy="461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D0E459-3536-313F-3C1F-8E756AB11112}"/>
              </a:ext>
            </a:extLst>
          </p:cNvPr>
          <p:cNvSpPr txBox="1"/>
          <p:nvPr/>
        </p:nvSpPr>
        <p:spPr>
          <a:xfrm>
            <a:off x="5811065" y="6418482"/>
            <a:ext cx="1582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구글</a:t>
            </a:r>
            <a:r>
              <a:rPr kumimoji="1" lang="ko-KR" altLang="en-US" sz="12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포토 어플 사고</a:t>
            </a:r>
            <a:endParaRPr kumimoji="1" lang="ko-Kore-KR" altLang="en-US" sz="12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326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Uncertainty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1" name="AutoShape 2" descr="Deep learning 10 (i2tutorials)">
            <a:extLst>
              <a:ext uri="{FF2B5EF4-FFF2-40B4-BE49-F238E27FC236}">
                <a16:creationId xmlns:a16="http://schemas.microsoft.com/office/drawing/2014/main" id="{31BB66B1-5D77-0EDD-629A-C26765015D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D0E459-3536-313F-3C1F-8E756AB11112}"/>
              </a:ext>
            </a:extLst>
          </p:cNvPr>
          <p:cNvSpPr txBox="1"/>
          <p:nvPr/>
        </p:nvSpPr>
        <p:spPr>
          <a:xfrm>
            <a:off x="5699854" y="5239780"/>
            <a:ext cx="1582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구글</a:t>
            </a:r>
            <a:r>
              <a:rPr kumimoji="1" lang="ko-KR" altLang="en-US" sz="12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포토 어플 사고</a:t>
            </a:r>
            <a:endParaRPr kumimoji="1" lang="ko-Kore-KR" altLang="en-US" sz="12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126993-6F6E-0E17-321E-B71646904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907" y="1974850"/>
            <a:ext cx="94488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48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Bayesian NN</a:t>
            </a:r>
            <a:endParaRPr kumimoji="1" lang="en-US" altLang="ko-KR" sz="2400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1" name="AutoShape 2" descr="Deep learning 10 (i2tutorials)">
            <a:extLst>
              <a:ext uri="{FF2B5EF4-FFF2-40B4-BE49-F238E27FC236}">
                <a16:creationId xmlns:a16="http://schemas.microsoft.com/office/drawing/2014/main" id="{31BB66B1-5D77-0EDD-629A-C26765015D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CB833B-BC9B-DE3F-9805-B1951FA6833A}"/>
              </a:ext>
            </a:extLst>
          </p:cNvPr>
          <p:cNvSpPr txBox="1"/>
          <p:nvPr/>
        </p:nvSpPr>
        <p:spPr>
          <a:xfrm>
            <a:off x="1501943" y="332906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빈도주의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(Frequentist)</a:t>
            </a:r>
            <a:endParaRPr kumimoji="1" lang="ko-Kore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6E05B2-9DFB-1265-DEE8-BE387A9C3940}"/>
              </a:ext>
            </a:extLst>
          </p:cNvPr>
          <p:cNvSpPr txBox="1"/>
          <p:nvPr/>
        </p:nvSpPr>
        <p:spPr>
          <a:xfrm>
            <a:off x="8196927" y="3276600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베이지안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</a:t>
            </a:r>
            <a:r>
              <a:rPr kumimoji="1" lang="en-US" altLang="ko-KR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Baysian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  <a:endParaRPr kumimoji="1" lang="ko-Kore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4100" name="Picture 4" descr="오백원화">
            <a:extLst>
              <a:ext uri="{FF2B5EF4-FFF2-40B4-BE49-F238E27FC236}">
                <a16:creationId xmlns:a16="http://schemas.microsoft.com/office/drawing/2014/main" id="{7F2D92C2-6A27-6CC4-F874-C596C6F7D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0"/>
          <a:stretch/>
        </p:blipFill>
        <p:spPr bwMode="auto">
          <a:xfrm>
            <a:off x="2199448" y="1727200"/>
            <a:ext cx="886055" cy="8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오백원화">
            <a:extLst>
              <a:ext uri="{FF2B5EF4-FFF2-40B4-BE49-F238E27FC236}">
                <a16:creationId xmlns:a16="http://schemas.microsoft.com/office/drawing/2014/main" id="{43FBADFB-4D25-606F-DAF5-B1E739D72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42"/>
          <a:stretch/>
        </p:blipFill>
        <p:spPr bwMode="auto">
          <a:xfrm>
            <a:off x="1240826" y="1727200"/>
            <a:ext cx="887718" cy="8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오백원화">
            <a:extLst>
              <a:ext uri="{FF2B5EF4-FFF2-40B4-BE49-F238E27FC236}">
                <a16:creationId xmlns:a16="http://schemas.microsoft.com/office/drawing/2014/main" id="{5EA9C13A-A0EE-251D-DA76-4765220C11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0"/>
          <a:stretch/>
        </p:blipFill>
        <p:spPr bwMode="auto">
          <a:xfrm>
            <a:off x="3156407" y="1733169"/>
            <a:ext cx="886055" cy="8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오백원화">
            <a:extLst>
              <a:ext uri="{FF2B5EF4-FFF2-40B4-BE49-F238E27FC236}">
                <a16:creationId xmlns:a16="http://schemas.microsoft.com/office/drawing/2014/main" id="{0FE58333-4AA0-D322-55D2-D98584125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42"/>
          <a:stretch/>
        </p:blipFill>
        <p:spPr bwMode="auto">
          <a:xfrm>
            <a:off x="4113366" y="1727200"/>
            <a:ext cx="887718" cy="8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오백원화">
            <a:extLst>
              <a:ext uri="{FF2B5EF4-FFF2-40B4-BE49-F238E27FC236}">
                <a16:creationId xmlns:a16="http://schemas.microsoft.com/office/drawing/2014/main" id="{ABA7B261-F020-6A75-D07F-91A8E4C38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42"/>
          <a:stretch/>
        </p:blipFill>
        <p:spPr bwMode="auto">
          <a:xfrm>
            <a:off x="5070325" y="1727200"/>
            <a:ext cx="887718" cy="8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rawing">
            <a:extLst>
              <a:ext uri="{FF2B5EF4-FFF2-40B4-BE49-F238E27FC236}">
                <a16:creationId xmlns:a16="http://schemas.microsoft.com/office/drawing/2014/main" id="{A9AF1925-E230-7848-9C6E-F98A4C344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4" t="44550"/>
          <a:stretch/>
        </p:blipFill>
        <p:spPr bwMode="auto">
          <a:xfrm>
            <a:off x="7789114" y="3880711"/>
            <a:ext cx="3031299" cy="209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652600-17D2-8FAC-1BC9-6F8D7B3849EF}"/>
              </a:ext>
            </a:extLst>
          </p:cNvPr>
          <p:cNvSpPr txBox="1"/>
          <p:nvPr/>
        </p:nvSpPr>
        <p:spPr>
          <a:xfrm>
            <a:off x="357251" y="1934230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 = </a:t>
            </a:r>
            <a:endParaRPr kumimoji="1" lang="ko-Kore-KR" altLang="en-US" sz="28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18" name="Picture 4" descr="오백원화">
            <a:extLst>
              <a:ext uri="{FF2B5EF4-FFF2-40B4-BE49-F238E27FC236}">
                <a16:creationId xmlns:a16="http://schemas.microsoft.com/office/drawing/2014/main" id="{F0F9CA84-05D6-23C1-BFCC-6EC9705E5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42"/>
          <a:stretch/>
        </p:blipFill>
        <p:spPr bwMode="auto">
          <a:xfrm>
            <a:off x="8089492" y="1727200"/>
            <a:ext cx="887718" cy="8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C13C53-A156-7562-E76C-154F68AFE0CE}"/>
              </a:ext>
            </a:extLst>
          </p:cNvPr>
          <p:cNvSpPr txBox="1"/>
          <p:nvPr/>
        </p:nvSpPr>
        <p:spPr>
          <a:xfrm>
            <a:off x="7404093" y="193423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 (          ) = theta </a:t>
            </a:r>
            <a:endParaRPr kumimoji="1" lang="ko-Kore-KR" altLang="en-US" sz="28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46ADD7-A1F7-45FC-5A87-856449B692A5}"/>
              </a:ext>
            </a:extLst>
          </p:cNvPr>
          <p:cNvSpPr txBox="1"/>
          <p:nvPr/>
        </p:nvSpPr>
        <p:spPr>
          <a:xfrm>
            <a:off x="1684685" y="4819375"/>
            <a:ext cx="2255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Theta = 3/5</a:t>
            </a:r>
            <a:endParaRPr kumimoji="1" lang="ko-Kore-KR" altLang="en-US" sz="28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084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Bayesian NN</a:t>
            </a:r>
            <a:endParaRPr kumimoji="1" lang="en-US" altLang="ko-KR" sz="2400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1" name="AutoShape 2" descr="Deep learning 10 (i2tutorials)">
            <a:extLst>
              <a:ext uri="{FF2B5EF4-FFF2-40B4-BE49-F238E27FC236}">
                <a16:creationId xmlns:a16="http://schemas.microsoft.com/office/drawing/2014/main" id="{31BB66B1-5D77-0EDD-629A-C26765015D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8194" name="Picture 2" descr="Drawing">
            <a:extLst>
              <a:ext uri="{FF2B5EF4-FFF2-40B4-BE49-F238E27FC236}">
                <a16:creationId xmlns:a16="http://schemas.microsoft.com/office/drawing/2014/main" id="{A276BD52-991F-1748-B175-D4FA0A133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64" y="1934315"/>
            <a:ext cx="4338307" cy="203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68F93B-AADB-AC04-E7C0-9429E5E30D1E}"/>
              </a:ext>
            </a:extLst>
          </p:cNvPr>
          <p:cNvSpPr txBox="1"/>
          <p:nvPr/>
        </p:nvSpPr>
        <p:spPr>
          <a:xfrm>
            <a:off x="603254" y="5467845"/>
            <a:ext cx="4376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데이터를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가장 잘 설명하는 곡선 하나를 찾는다</a:t>
            </a:r>
            <a:endParaRPr kumimoji="1" lang="ko-Kore-KR" altLang="en-US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4AE47-C236-2EED-82D3-3DCC90DCB90B}"/>
              </a:ext>
            </a:extLst>
          </p:cNvPr>
          <p:cNvSpPr txBox="1"/>
          <p:nvPr/>
        </p:nvSpPr>
        <p:spPr>
          <a:xfrm>
            <a:off x="1501943" y="4712491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빈도주의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(Frequentist)</a:t>
            </a:r>
            <a:endParaRPr kumimoji="1" lang="ko-Kore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A4C7E0-9A3C-9537-7F4A-AFE8235B47D7}"/>
              </a:ext>
            </a:extLst>
          </p:cNvPr>
          <p:cNvSpPr txBox="1"/>
          <p:nvPr/>
        </p:nvSpPr>
        <p:spPr>
          <a:xfrm>
            <a:off x="8196927" y="4660031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베이지안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</a:t>
            </a:r>
            <a:r>
              <a:rPr kumimoji="1" lang="en-US" altLang="ko-KR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Baysian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  <a:endParaRPr kumimoji="1" lang="ko-Kore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6D0495-8E19-316C-AB81-4D12E0F5AF48}"/>
              </a:ext>
            </a:extLst>
          </p:cNvPr>
          <p:cNvSpPr txBox="1"/>
          <p:nvPr/>
        </p:nvSpPr>
        <p:spPr>
          <a:xfrm>
            <a:off x="7813811" y="5461647"/>
            <a:ext cx="2981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예측자체가 불확실하기 때문에 </a:t>
            </a:r>
            <a:endParaRPr kumimoji="1"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/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여러가지 가능한 함수 존재</a:t>
            </a:r>
            <a:endParaRPr kumimoji="1" lang="ko-Kore-KR" altLang="en-US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8196" name="Picture 4" descr="Drawing">
            <a:extLst>
              <a:ext uri="{FF2B5EF4-FFF2-40B4-BE49-F238E27FC236}">
                <a16:creationId xmlns:a16="http://schemas.microsoft.com/office/drawing/2014/main" id="{335C2E9A-549B-B089-2D98-4833372EA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30010"/>
            <a:ext cx="4218932" cy="203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50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Bayesian NN</a:t>
            </a:r>
            <a:endParaRPr kumimoji="1" lang="en-US" altLang="ko-KR" sz="2400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1" name="AutoShape 2" descr="Deep learning 10 (i2tutorials)">
            <a:extLst>
              <a:ext uri="{FF2B5EF4-FFF2-40B4-BE49-F238E27FC236}">
                <a16:creationId xmlns:a16="http://schemas.microsoft.com/office/drawing/2014/main" id="{31BB66B1-5D77-0EDD-629A-C26765015D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97C72-2876-F932-E618-24BD4C7CC990}"/>
              </a:ext>
            </a:extLst>
          </p:cNvPr>
          <p:cNvSpPr txBox="1"/>
          <p:nvPr/>
        </p:nvSpPr>
        <p:spPr>
          <a:xfrm>
            <a:off x="4729279" y="1993046"/>
            <a:ext cx="273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동전을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무수히 던졌을 때</a:t>
            </a:r>
            <a:endParaRPr kumimoji="1" lang="ko-Kore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CB833B-BC9B-DE3F-9805-B1951FA6833A}"/>
              </a:ext>
            </a:extLst>
          </p:cNvPr>
          <p:cNvSpPr txBox="1"/>
          <p:nvPr/>
        </p:nvSpPr>
        <p:spPr>
          <a:xfrm>
            <a:off x="1331861" y="342900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빈도주의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(Frequentist)</a:t>
            </a:r>
            <a:endParaRPr kumimoji="1" lang="ko-Kore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6E05B2-9DFB-1265-DEE8-BE387A9C3940}"/>
              </a:ext>
            </a:extLst>
          </p:cNvPr>
          <p:cNvSpPr txBox="1"/>
          <p:nvPr/>
        </p:nvSpPr>
        <p:spPr>
          <a:xfrm>
            <a:off x="8441692" y="3473776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베이지안 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</a:t>
            </a:r>
            <a:r>
              <a:rPr kumimoji="1" lang="en-US" altLang="ko-KR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Baysian</a:t>
            </a:r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  <a:endParaRPr kumimoji="1" lang="ko-Kore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0567A-1FCA-D6E4-B0D6-7B4159AAC8A6}"/>
              </a:ext>
            </a:extLst>
          </p:cNvPr>
          <p:cNvSpPr txBox="1"/>
          <p:nvPr/>
        </p:nvSpPr>
        <p:spPr>
          <a:xfrm>
            <a:off x="765199" y="4236483"/>
            <a:ext cx="3754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동전의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앞면이 나올 확률이 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50%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라 단정</a:t>
            </a:r>
            <a:endParaRPr kumimoji="1" lang="ko-Kore-KR" altLang="en-US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A6528-819B-9CA0-0DA2-544412528256}"/>
              </a:ext>
            </a:extLst>
          </p:cNvPr>
          <p:cNvSpPr txBox="1"/>
          <p:nvPr/>
        </p:nvSpPr>
        <p:spPr>
          <a:xfrm>
            <a:off x="7572066" y="4128632"/>
            <a:ext cx="3954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동전의 앞면이 나올 가능성이 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50%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라 결론</a:t>
            </a:r>
            <a:endParaRPr kumimoji="1"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/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불확실성을 내포함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  <a:endParaRPr kumimoji="1" lang="ko-Kore-KR" altLang="en-US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64DF4-3067-E52B-FF3A-226065C0E661}"/>
              </a:ext>
            </a:extLst>
          </p:cNvPr>
          <p:cNvSpPr txBox="1"/>
          <p:nvPr/>
        </p:nvSpPr>
        <p:spPr>
          <a:xfrm>
            <a:off x="1177971" y="4912735"/>
            <a:ext cx="2775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확률값이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</a:t>
            </a:r>
            <a:r>
              <a:rPr kumimoji="1" lang="en-US" altLang="ko-Kore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ariance</a:t>
            </a:r>
            <a:r>
              <a:rPr kumimoji="1" lang="ko-Kore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없이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고정</a:t>
            </a:r>
            <a:endParaRPr kumimoji="1" lang="ko-Kore-KR" altLang="en-US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5121C1-83F4-D4D9-8512-BD06BDA0C4E0}"/>
              </a:ext>
            </a:extLst>
          </p:cNvPr>
          <p:cNvSpPr txBox="1"/>
          <p:nvPr/>
        </p:nvSpPr>
        <p:spPr>
          <a:xfrm>
            <a:off x="8723820" y="4912735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확률분포로 표현</a:t>
            </a:r>
            <a:endParaRPr kumimoji="1" lang="ko-Kore-KR" altLang="en-US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884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Bayesian NN</a:t>
            </a:r>
            <a:endParaRPr kumimoji="1" lang="en-US" altLang="ko-KR" sz="2400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1" name="AutoShape 2" descr="Deep learning 10 (i2tutorials)">
            <a:extLst>
              <a:ext uri="{FF2B5EF4-FFF2-40B4-BE49-F238E27FC236}">
                <a16:creationId xmlns:a16="http://schemas.microsoft.com/office/drawing/2014/main" id="{31BB66B1-5D77-0EDD-629A-C26765015D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2F1927E1-7155-3E8D-A153-86C2FF97F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974" y="1697311"/>
            <a:ext cx="6866852" cy="358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797C72-2876-F932-E618-24BD4C7CC990}"/>
              </a:ext>
            </a:extLst>
          </p:cNvPr>
          <p:cNvSpPr txBox="1"/>
          <p:nvPr/>
        </p:nvSpPr>
        <p:spPr>
          <a:xfrm>
            <a:off x="3192916" y="5672437"/>
            <a:ext cx="611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Bayesian NN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은 불확실성을 측정할 수 있지만 </a:t>
            </a:r>
            <a:r>
              <a:rPr kumimoji="1" lang="ko-KR" altLang="en-US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계산량</a:t>
            </a:r>
            <a:r>
              <a:rPr kumimoji="1" lang="ko-KR" altLang="en-US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복잡</a:t>
            </a:r>
            <a:endParaRPr kumimoji="1" lang="ko-Kore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066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7153</TotalTime>
  <Words>332</Words>
  <Application>Microsoft Macintosh PowerPoint</Application>
  <PresentationFormat>와이드스크린</PresentationFormat>
  <Paragraphs>81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S-Core Dream 3 Light</vt:lpstr>
      <vt:lpstr>S-Core Dream 4 Regular</vt:lpstr>
      <vt:lpstr>S-Core Dream 6 Bold</vt:lpstr>
      <vt:lpstr>Arial</vt:lpstr>
      <vt:lpstr>Calibri</vt:lpstr>
      <vt:lpstr>Calibri Light</vt:lpstr>
      <vt:lpstr>Helvetica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조준영</dc:creator>
  <cp:lastModifiedBy>조준영</cp:lastModifiedBy>
  <cp:revision>30</cp:revision>
  <dcterms:created xsi:type="dcterms:W3CDTF">2023-05-28T13:57:49Z</dcterms:created>
  <dcterms:modified xsi:type="dcterms:W3CDTF">2023-08-05T11:04:23Z</dcterms:modified>
</cp:coreProperties>
</file>